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196-3A55-4E32-8CF3-7DD26EA7CBD9}" type="datetimeFigureOut">
              <a:rPr lang="be-BY" smtClean="0"/>
              <a:t>08.12.2013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30C-89FD-4581-9239-47F681E2304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1482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196-3A55-4E32-8CF3-7DD26EA7CBD9}" type="datetimeFigureOut">
              <a:rPr lang="be-BY" smtClean="0"/>
              <a:t>08.12.2013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30C-89FD-4581-9239-47F681E2304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96878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196-3A55-4E32-8CF3-7DD26EA7CBD9}" type="datetimeFigureOut">
              <a:rPr lang="be-BY" smtClean="0"/>
              <a:t>08.12.2013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30C-89FD-4581-9239-47F681E2304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65683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196-3A55-4E32-8CF3-7DD26EA7CBD9}" type="datetimeFigureOut">
              <a:rPr lang="be-BY" smtClean="0"/>
              <a:t>08.12.2013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30C-89FD-4581-9239-47F681E2304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9468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196-3A55-4E32-8CF3-7DD26EA7CBD9}" type="datetimeFigureOut">
              <a:rPr lang="be-BY" smtClean="0"/>
              <a:t>08.12.2013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30C-89FD-4581-9239-47F681E2304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5238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196-3A55-4E32-8CF3-7DD26EA7CBD9}" type="datetimeFigureOut">
              <a:rPr lang="be-BY" smtClean="0"/>
              <a:t>08.12.2013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30C-89FD-4581-9239-47F681E2304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98118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196-3A55-4E32-8CF3-7DD26EA7CBD9}" type="datetimeFigureOut">
              <a:rPr lang="be-BY" smtClean="0"/>
              <a:t>08.12.2013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30C-89FD-4581-9239-47F681E2304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5971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196-3A55-4E32-8CF3-7DD26EA7CBD9}" type="datetimeFigureOut">
              <a:rPr lang="be-BY" smtClean="0"/>
              <a:t>08.12.2013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30C-89FD-4581-9239-47F681E2304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4461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196-3A55-4E32-8CF3-7DD26EA7CBD9}" type="datetimeFigureOut">
              <a:rPr lang="be-BY" smtClean="0"/>
              <a:t>08.12.2013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30C-89FD-4581-9239-47F681E2304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4452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196-3A55-4E32-8CF3-7DD26EA7CBD9}" type="datetimeFigureOut">
              <a:rPr lang="be-BY" smtClean="0"/>
              <a:t>08.12.2013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30C-89FD-4581-9239-47F681E2304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70561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E196-3A55-4E32-8CF3-7DD26EA7CBD9}" type="datetimeFigureOut">
              <a:rPr lang="be-BY" smtClean="0"/>
              <a:t>08.12.2013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430C-89FD-4581-9239-47F681E2304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4082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3"/>
            </a:gs>
            <a:gs pos="9500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E196-3A55-4E32-8CF3-7DD26EA7CBD9}" type="datetimeFigureOut">
              <a:rPr lang="be-BY" smtClean="0"/>
              <a:t>08.12.2013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430C-89FD-4581-9239-47F681E2304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83073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Bookman Old Style" pitchFamily="18" charset="0"/>
              </a:rPr>
              <a:t>Экологический туризм Германии</a:t>
            </a:r>
            <a:endParaRPr lang="be-BY" sz="6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940"/>
            <a:ext cx="8229600" cy="1143000"/>
          </a:xfrm>
        </p:spPr>
        <p:txBody>
          <a:bodyPr>
            <a:normAutofit/>
          </a:bodyPr>
          <a:lstStyle/>
          <a:p>
            <a:r>
              <a:rPr lang="be-BY" sz="5400" b="1" dirty="0" smtClean="0">
                <a:latin typeface="Book Antiqua" pitchFamily="18" charset="0"/>
              </a:rPr>
              <a:t>Бад Киссинген</a:t>
            </a:r>
            <a:endParaRPr lang="be-BY" sz="5400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be-BY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e-BY" sz="6400" dirty="0" smtClean="0">
                <a:latin typeface="Times New Roman" pitchFamily="18" charset="0"/>
                <a:cs typeface="Times New Roman" pitchFamily="18" charset="0"/>
              </a:rPr>
              <a:t>	Бальнеологический </a:t>
            </a:r>
            <a:r>
              <a:rPr lang="be-BY" sz="6400" dirty="0">
                <a:latin typeface="Times New Roman" pitchFamily="18" charset="0"/>
                <a:cs typeface="Times New Roman" pitchFamily="18" charset="0"/>
              </a:rPr>
              <a:t>курорт </a:t>
            </a:r>
            <a:r>
              <a:rPr lang="be-BY" sz="6400" b="1" dirty="0">
                <a:latin typeface="Times New Roman" pitchFamily="18" charset="0"/>
                <a:cs typeface="Times New Roman" pitchFamily="18" charset="0"/>
              </a:rPr>
              <a:t>Бад Киссинген</a:t>
            </a:r>
            <a:r>
              <a:rPr lang="be-BY" sz="6400" dirty="0">
                <a:latin typeface="Times New Roman" pitchFamily="18" charset="0"/>
                <a:cs typeface="Times New Roman" pitchFamily="18" charset="0"/>
              </a:rPr>
              <a:t> является одним из известнейших в Германии. Он находится в Баварии, между Нюрнбергом и Франкфуртом, в великолепной по красоте долине реки Зааб. Свою славу курорт получил благодаря лечебным минеральным источникам, известным баварцам еще с IX века.</a:t>
            </a:r>
          </a:p>
          <a:p>
            <a:pPr marL="0" indent="0">
              <a:buNone/>
            </a:pPr>
            <a:r>
              <a:rPr lang="be-BY" sz="6400" dirty="0" smtClean="0">
                <a:latin typeface="Times New Roman" pitchFamily="18" charset="0"/>
                <a:cs typeface="Times New Roman" pitchFamily="18" charset="0"/>
              </a:rPr>
              <a:t>	Оздоровиться </a:t>
            </a:r>
            <a:r>
              <a:rPr lang="be-BY" sz="6400" dirty="0">
                <a:latin typeface="Times New Roman" pitchFamily="18" charset="0"/>
                <a:cs typeface="Times New Roman" pitchFamily="18" charset="0"/>
              </a:rPr>
              <a:t>в термальных и спа-комплексах Бад Киссингена можно, заказав путевку тут и узнав больше об условиях для отдыха. Кроме оздоровительной программы, стоит выделить время и на экологический туризм в Бад Киссингене, ведь здесь много красивых и интересных туристических объектов.</a:t>
            </a:r>
          </a:p>
          <a:p>
            <a:pPr marL="0" indent="0">
              <a:buNone/>
            </a:pPr>
            <a:r>
              <a:rPr lang="be-BY" sz="6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be-BY" sz="6400" dirty="0">
                <a:latin typeface="Times New Roman" pitchFamily="18" charset="0"/>
                <a:cs typeface="Times New Roman" pitchFamily="18" charset="0"/>
              </a:rPr>
              <a:t>первую очередь стоит пройтись по живописной пешеходной аллее,идущей через историческую часть курорта, прогуляться по территории уникального пальмового сада и посмотреть знаменитые виноградники Баварии. В городе нет высотных небоскребов, шумных магистралей и современных торговых центров, а только аккуратные улочки, уютно укутанные в зелень и цветы. Бад Киссинген в 2004 году получил почетное звание "Самый цветущий город Европы".</a:t>
            </a:r>
          </a:p>
          <a:p>
            <a:pPr marL="0" indent="0">
              <a:buNone/>
            </a:pPr>
            <a:r>
              <a:rPr lang="be-BY" sz="6400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be-BY" sz="6400" dirty="0">
                <a:latin typeface="Times New Roman" pitchFamily="18" charset="0"/>
                <a:cs typeface="Times New Roman" pitchFamily="18" charset="0"/>
              </a:rPr>
              <a:t>этом в Бад Киссингене отлично развита инфраструктура: уютные кафе, роскошные рестораны, модные бутики, сувенирные лавки встречаются по всему городу, а на берегу Зааба прекрасно уместились фешенебельные гостиницы с термальными комплексами и спа-центрами.</a:t>
            </a:r>
          </a:p>
          <a:p>
            <a:pPr marL="0" indent="0">
              <a:buNone/>
            </a:pPr>
            <a:r>
              <a:rPr lang="be-BY" sz="6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be-BY" sz="6400" dirty="0">
                <a:latin typeface="Times New Roman" pitchFamily="18" charset="0"/>
                <a:cs typeface="Times New Roman" pitchFamily="18" charset="0"/>
              </a:rPr>
              <a:t>Бад Киссингене возможен и активный отдых. Здесь находится интересная спортивная достопримечательность – всемирно известное киссингенское поле для гольфа. Также можно поиграть в теннис на любом из 15-ти теннисных кортов. Летом туристы прогуливаются на лодках и каноэ по быстрой реке Зааб и отправляются в пешие и конные походы с детьми. А зимой в Бад Киссингене можно весело покататься на санях, совершить лыжную прогулку по лесным маршрутам и заняться северной ходьбой (это имитация ходьбы на лыжах с палками в руках). Бад Киссинген в 2005 году получил сертификат по северной ходьбе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be-BY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3061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isyaGT\Desktop\Курорт Бад Киссинген в Германии – место для приверженцев любого вида отдыха_files\Bad-Kissingen-Germ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isyaGT\Desktop\Курорт Бад Киссинген в Германии – место для приверженцев любого вида отдыха_files\Bad-Kissingen-Gorodskoy-tea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075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isyaGT\Desktop\Курорт Бад Киссинген в Германии – место для приверженцев любого вида отдыха_files\Bad-Kissingen-Rozengart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68" y="-89577"/>
            <a:ext cx="9326934" cy="69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nisyaGT\Desktop\Курорт Бад Киссинген в Германии – место для приверженцев любого вида отдыха_files\Bad-Kissingen-Ruskaya-tserk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68" y="-89577"/>
            <a:ext cx="9326934" cy="69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nisyaGT\Desktop\Курорт Бад Киссинген в Германии – место для приверженцев любого вида отдыха_files\Bad-Kissing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922" y="-68601"/>
            <a:ext cx="9689458" cy="69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6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be-BY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be-BY" dirty="0" smtClean="0"/>
              <a:t>	Для </a:t>
            </a:r>
            <a:r>
              <a:rPr lang="be-BY" dirty="0"/>
              <a:t>экотуризма, Германия подходит как нельзя, кстати, ведь там сосредоточено огромное количество парков и заповедных зон</a:t>
            </a:r>
            <a:r>
              <a:rPr lang="be-BY" dirty="0" smtClean="0"/>
              <a:t>. </a:t>
            </a:r>
            <a:r>
              <a:rPr lang="be-BY" dirty="0"/>
              <a:t>Теперь давайте же разберемся, какие места Германии считаются экологически безопасными. Открывает наш список Национальный парк, который расположен на побережье Северного моря. В состав парка входят многочисленные песчаные бухты, пляжи, Восточно-Фризские острова, а также некоторые заливы Северного моря. Все представители флоры и фауны парка также надежно защищены от посягательств на них со стороны человека.</a:t>
            </a:r>
          </a:p>
          <a:p>
            <a:pPr marL="0" indent="0">
              <a:buNone/>
            </a:pPr>
            <a:r>
              <a:rPr lang="be-BY" dirty="0" smtClean="0"/>
              <a:t>	На </a:t>
            </a:r>
            <a:r>
              <a:rPr lang="be-BY" dirty="0"/>
              <a:t>побережье Балтийского моря расположен Национальный парк под названием «Vorpommersche Boddenlandschaft», этот парк протянулся от западного побережья острова Рюген и до полуострова Дарс-Цингшт.</a:t>
            </a:r>
          </a:p>
          <a:p>
            <a:pPr marL="0" indent="0">
              <a:buNone/>
            </a:pPr>
            <a:r>
              <a:rPr lang="be-BY" dirty="0" smtClean="0"/>
              <a:t>	Еще </a:t>
            </a:r>
            <a:r>
              <a:rPr lang="be-BY" dirty="0"/>
              <a:t>одна сокровищница девственной природы находится неподалеку от Кельна. Многочисленные природные красоты вдоль Рейна никого не могут оставить равнодушным, природа окрестностей Кельна настолько удивительна, что не хватит дня, чтобы в полной мере насладиться ее великолепием</a:t>
            </a:r>
            <a:r>
              <a:rPr lang="be-BY" dirty="0" smtClean="0"/>
              <a:t>.</a:t>
            </a:r>
            <a:r>
              <a:rPr lang="be-BY" dirty="0"/>
              <a:t> </a:t>
            </a:r>
            <a:endParaRPr lang="be-BY" dirty="0" smtClean="0"/>
          </a:p>
          <a:p>
            <a:pPr marL="0" indent="0">
              <a:buNone/>
            </a:pPr>
            <a:r>
              <a:rPr lang="be-BY" dirty="0"/>
              <a:t>	</a:t>
            </a:r>
            <a:r>
              <a:rPr lang="be-BY" dirty="0" smtClean="0"/>
              <a:t>Итак</a:t>
            </a:r>
            <a:r>
              <a:rPr lang="be-BY" dirty="0"/>
              <a:t>, Германия – это замечательное место для экотуризма, мы надеемся, что в скором времени многие туристы осознают, что экотуризм в несколько раз привлекательней обычного, ведь чем большее количество людей откажется от туризма, наносящего серьезный вред окружающей среде, тем чище будет планета, на которой мы живем</a:t>
            </a:r>
            <a:r>
              <a:rPr lang="be-BY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be-BY" dirty="0"/>
          </a:p>
          <a:p>
            <a:pPr marL="0" indent="0">
              <a:buNone/>
            </a:pPr>
            <a:endParaRPr lang="be-BY" b="1" dirty="0"/>
          </a:p>
        </p:txBody>
      </p:sp>
    </p:spTree>
    <p:extLst>
      <p:ext uri="{BB962C8B-B14F-4D97-AF65-F5344CB8AC3E}">
        <p14:creationId xmlns:p14="http://schemas.microsoft.com/office/powerpoint/2010/main" val="34798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/>
            </a:gs>
            <a:gs pos="9500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Заповедник </a:t>
            </a: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Шпревальд</a:t>
            </a:r>
            <a:endParaRPr lang="be-BY" sz="54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e-BY" sz="4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Возле 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маленького городка Бург в Германии находится заповедник Шпревальд (Spreewald) со сказочными пейзажами. Здесь просто идеальное место для экологического туризма в виде прогулок на велосипедах или же пешком, а река поблизости привлекает также любителей покататься на байдарках.</a:t>
            </a:r>
          </a:p>
          <a:p>
            <a:pPr marL="0" indent="0">
              <a:buNone/>
            </a:pPr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	Здесь 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находится множество прекрасных лодочных пристаней. Заповедник Шпревальд, благодаря уникальному местоположению –идеальное дополнение к лечению, хоть лечение в Германии само по себе превосходит по всем показателям большинство развитых стран мира.</a:t>
            </a:r>
          </a:p>
          <a:p>
            <a:pPr marL="0" indent="0">
              <a:buNone/>
            </a:pP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Именно здесь находится Реабилитационный центр MediClin. Клиника владеет несколькими лодочными пристанями, которые также используются для реабилитации, например, как один из элементов психологической терапии «Проект Шпревальд». Лодочные прогулки позволяют пациентам расслабиться и дарят чувство необыкновенного спокойствия.</a:t>
            </a:r>
          </a:p>
          <a:p>
            <a:pPr marL="0" indent="0">
              <a:buNone/>
            </a:pPr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	Небольшой 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городок Бург на протяжении многих столетий имеет прекрасную репутацию и особенно популярен среди туристов, которые ищут спокойного и тихого отдыха поближе к природе. Здесь есть лечебный соляной источник, который был найден на глубине 1300 метров, а неподалеку есть Spreewald Therme. Это гидротерапевтическая установка с сауной, солевыми ингаляциями и ваннами.</a:t>
            </a:r>
          </a:p>
          <a:p>
            <a:pPr marL="0" indent="0">
              <a:buNone/>
            </a:pPr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окрестностях можно также найти много достопримечательностей и интересных мест. Это и башня памяти Бисмарка, и музей местной истории, и парк Браниц. А традиционные праздники местного населения (ярмарки ремесленников и фермеров) привлекают огромное количество независимо от возраста туристов.</a:t>
            </a:r>
          </a:p>
          <a:p>
            <a:pPr marL="0" indent="0">
              <a:buNone/>
            </a:pP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be-BY" sz="7200" dirty="0"/>
          </a:p>
        </p:txBody>
      </p:sp>
    </p:spTree>
    <p:extLst>
      <p:ext uri="{BB962C8B-B14F-4D97-AF65-F5344CB8AC3E}">
        <p14:creationId xmlns:p14="http://schemas.microsoft.com/office/powerpoint/2010/main" val="5611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isyaGT\Desktop\Заповедник Шпревальд в Германии – место для экотуризма, реабилитации и лечения_files\Spreewa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" y="9964"/>
            <a:ext cx="4942756" cy="37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isyaGT\Desktop\Заповедник Шпревальд в Германии – место для экотуризма, реабилитации и лечения_files\Spreewald-reserve-Germa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1"/>
            <a:ext cx="4644008" cy="31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isyaGT\Desktop\Заповедник Шпревальд в Германии – место для экотуризма, реабилитации и лечения_files\zapovednik-SHpreva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1" y="3717031"/>
            <a:ext cx="4512163" cy="31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isyaGT\Desktop\Заповедник Шпревальд в Германии – место для экотуризма, реабилитации и лечения_files\zapovednik-SHprevald-German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1" y="9964"/>
            <a:ext cx="4224467" cy="36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isyaGT\Desktop\Заповедник Шпревальд в Германии – место для экотуризма, реабилитации и лечения_files\zapovednik-SHprevald-Burg-Germaniy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965"/>
            <a:ext cx="10272053" cy="68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45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be-BY" sz="3400" dirty="0">
                <a:latin typeface="Times New Roman" pitchFamily="18" charset="0"/>
                <a:cs typeface="Times New Roman" pitchFamily="18" charset="0"/>
              </a:rPr>
              <a:t>Природный заповедник </a:t>
            </a:r>
            <a:r>
              <a:rPr lang="be-BY" sz="3400" b="1" dirty="0">
                <a:latin typeface="Times New Roman" pitchFamily="18" charset="0"/>
                <a:cs typeface="Times New Roman" pitchFamily="18" charset="0"/>
              </a:rPr>
              <a:t>Боберджер</a:t>
            </a:r>
            <a:r>
              <a:rPr lang="be-BY" sz="3400" dirty="0">
                <a:latin typeface="Times New Roman" pitchFamily="18" charset="0"/>
                <a:cs typeface="Times New Roman" pitchFamily="18" charset="0"/>
              </a:rPr>
              <a:t> (Boberger Niederung) в Гамбурге является самым богатым заповедником в этом городе. Был образован в 1991 г. В 350 акров территории вошли памятники природы, а именно болота и дюны Боберджер, существующие с 1968 г.</a:t>
            </a:r>
          </a:p>
          <a:p>
            <a:pPr marL="0" indent="0">
              <a:buNone/>
            </a:pPr>
            <a:r>
              <a:rPr lang="be-BY" sz="3400" dirty="0">
                <a:latin typeface="Times New Roman" pitchFamily="18" charset="0"/>
                <a:cs typeface="Times New Roman" pitchFamily="18" charset="0"/>
              </a:rPr>
              <a:t>С тех времен карьеры и озера, луга и поля являются заповедными. Внутренние дюны Боберджера – популярное место отдыха и экологического туризма в Гамбурге. Когда-то заброшенные здесь фермы процветали.</a:t>
            </a:r>
          </a:p>
          <a:p>
            <a:pPr marL="0" indent="0">
              <a:buNone/>
            </a:pPr>
            <a:r>
              <a:rPr lang="be-BY" sz="3400" dirty="0">
                <a:latin typeface="Times New Roman" pitchFamily="18" charset="0"/>
                <a:cs typeface="Times New Roman" pitchFamily="18" charset="0"/>
              </a:rPr>
              <a:t>Купив авиабилеты в гамбург, стоит посетить эту природную достопримечательность Германии. Склоны заповедника Боберджер скрыты под лугами, где произрастает орхидея. Здесь можно встретить около 110 видов растений, из которых часть числится в Красной книге, среди них: золототысячник, чертополох, болота милая.Из этих растений многие почти исчезли. Помимо этого, в этих местах может встретиться болотная орхидея и редкостная осока. Ввиду высокой влажности воздуха и высокой твердости почвы, здесь решили создать лужайки цветущих орхидей, хотя некоторые из них можно заметить и на обочине дороги. Здесь же растет и Трава Парнаса, обладающая почти незаметными соцветиями.</a:t>
            </a:r>
          </a:p>
          <a:p>
            <a:pPr marL="0" indent="0">
              <a:buNone/>
            </a:pPr>
            <a:r>
              <a:rPr lang="be-BY" sz="3400" dirty="0">
                <a:latin typeface="Times New Roman" pitchFamily="18" charset="0"/>
                <a:cs typeface="Times New Roman" pitchFamily="18" charset="0"/>
              </a:rPr>
              <a:t>Также туристам здесь часто встречаются представители фауны. Если посчастливится, то можно увидеть собственными глазами зимородка, синюю лягушку Мур, зеленого дятла и даже кузнечика с синими крыльями. Среди множества исчезающих видов животных и растений здесь обитает бабочка Grünwidderchen, а через долину Боберджер течет маленький ручей.</a:t>
            </a:r>
          </a:p>
          <a:p>
            <a:pPr marL="0" indent="0">
              <a:buNone/>
            </a:pPr>
            <a:r>
              <a:rPr lang="be-BY" sz="3400" dirty="0">
                <a:latin typeface="Times New Roman" pitchFamily="18" charset="0"/>
                <a:cs typeface="Times New Roman" pitchFamily="18" charset="0"/>
              </a:rPr>
              <a:t>В морозную зиму он замерзает и полностью покрывается льдом, а туристы, жаждущие веселья и развлечений, катаются на коньках по замерзшей поверхности ручья. В близлежащих районах ручья часто можно увидеть камышовую жабу, не редкость здесь и длиннохвостая синица.</a:t>
            </a:r>
          </a:p>
          <a:p>
            <a:endParaRPr lang="be-BY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Природный заповедник </a:t>
            </a:r>
            <a:r>
              <a:rPr lang="ru-RU" i="1" dirty="0" err="1"/>
              <a:t>Боберджер</a:t>
            </a:r>
            <a:r>
              <a:rPr lang="ru-RU" i="1" dirty="0"/>
              <a:t> в Гамбурге</a:t>
            </a:r>
            <a:br>
              <a:rPr lang="ru-RU" i="1" dirty="0"/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088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e-BY" sz="6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в заповеднике </a:t>
            </a:r>
            <a:r>
              <a:rPr lang="be-BY" sz="7200" b="1" dirty="0">
                <a:latin typeface="Times New Roman" pitchFamily="18" charset="0"/>
                <a:cs typeface="Times New Roman" pitchFamily="18" charset="0"/>
              </a:rPr>
              <a:t>Боберджер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 было создано искусственным образом. Вокруг него летают стрекозы и птицы "небесные козы" (так называют бекасов, крик которых похож на козлиное блеяние). А на ветках ольхи гнездятся чижи.</a:t>
            </a:r>
          </a:p>
          <a:p>
            <a:pPr marL="0" indent="0">
              <a:buNone/>
            </a:pP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Любители экологического туризма, которые покупают авиабилеты в </a:t>
            </a:r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Гамбург, 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и местные отдыхающие с удовольствием посещают на озеро, оно популярно всегда, особенно в летнюю жару. Здесь обитает множество амфибий и ужей, которые можно увидеть как на суше, так и во время занятий дайвингом. Также в водах озера можно увидеть довольно интересного хищного представителя флоры – шлангоподобное растение с воронкообразными листьями, заглатывающими мелких представителей фауны.</a:t>
            </a:r>
          </a:p>
          <a:p>
            <a:pPr marL="0" indent="0">
              <a:buNone/>
            </a:pPr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почве заповедника очень много глины, по этой причине здесь долгое время добывали глину. А после Второй Мировой здесь добывали и торф, используемый при производстве топлива. Берега озера густо покрыты клевером и вербейником.</a:t>
            </a:r>
          </a:p>
          <a:p>
            <a:pPr marL="0" indent="0">
              <a:buNone/>
            </a:pPr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	Что 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касается достопримечательностей Гамбурга, связанных с природным заповедником Boberger Niederung, то стоит посетить "Дом Природы", где проводятся выставки, рассказывающие о геологии и истории долины Боберджер и о биологии этой охраняемой природной территории Германии. Сотрудники "Дома Природы" регулярно организовывают экскурсии в заповедник, популярные среди школьников, которых приводят сюда классами школьные учителя по природоведению или родители с целью приобщить детей к зеленому туризму и научить любить природу. На территории заповедника проложено четыре экотропы с указателями в качестве ориентиров.</a:t>
            </a:r>
          </a:p>
          <a:p>
            <a:pPr marL="0" indent="0">
              <a:buNone/>
            </a:pP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be-BY" sz="7200" dirty="0"/>
          </a:p>
        </p:txBody>
      </p:sp>
    </p:spTree>
    <p:extLst>
      <p:ext uri="{BB962C8B-B14F-4D97-AF65-F5344CB8AC3E}">
        <p14:creationId xmlns:p14="http://schemas.microsoft.com/office/powerpoint/2010/main" val="2730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isyaGT\Desktop\Природный заповедник Боберджер в Гамбурге – богатство природы Германии (ч.2 2)_files\Boberger-S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623025" cy="374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isyaGT\Desktop\Природный заповедник Боберджер в Гамбурге – богатство природы Германии (ч.2 2)_files\peschanyie-dyunyi-Boberdzh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1568"/>
            <a:ext cx="91440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isyaGT\Desktop\Природный заповедник Боберджер в Гамбурге – богатство природы Германии (ч.2 2)_files\zapovednik-Boberdzher-Gamburg-Germ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35" y="0"/>
            <a:ext cx="10337163" cy="68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isyaGT\Desktop\Природный заповедник Боберджер в Гамбурге – богатство природы Германии (ч.1 2)_files\Boberger-Niederung-Wa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823" y="-348942"/>
            <a:ext cx="10306751" cy="77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nisyaGT\Desktop\Природный заповедник Боберджер в Гамбурге – богатство природы Германии (ч.1 2)_files\peschanyie-dyunyi-v-zapovednike-Boberdzh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35" y="4403830"/>
            <a:ext cx="10337163" cy="262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nisyaGT\Desktop\Природный заповедник Боберджер в Гамбурге – богатство природы Германии (ч.1 2)_files\ruchey-v-zapovednike-Boberdzher-Gamburg-Germaniy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039" y="5601"/>
            <a:ext cx="10347626" cy="44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nisyaGT\Desktop\Природный заповедник Боберджер в Гамбурге – богатство природы Германии (ч.1 2)_files\ozero-v-zapovednike-Boberdzher-Gamburg-Germaniy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35" y="5601"/>
            <a:ext cx="10383063" cy="70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4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6700" i="1" dirty="0"/>
              <a:t>Лес </a:t>
            </a:r>
            <a:r>
              <a:rPr lang="be-BY" sz="6700" i="1" dirty="0" smtClean="0"/>
              <a:t>Груневальд</a:t>
            </a:r>
            <a:r>
              <a:rPr lang="be-BY" i="1" dirty="0"/>
              <a:t/>
            </a:r>
            <a:br>
              <a:rPr lang="be-BY" i="1" dirty="0"/>
            </a:b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e-BY" sz="5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Лес 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Груневальд в Германии уникален тем, что при наличии большого количества достопримечательностей здесь нет туристов. Причем достопримечательности начинаются с вокзала, который, как и подземный переход под ним, являются памятниками архитектуры конца XIX века.</a:t>
            </a:r>
          </a:p>
          <a:p>
            <a:pPr marL="0" indent="0">
              <a:buNone/>
            </a:pPr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	Здесь 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много роскошных особняков, некоторые из которых проектировал Оскар Кауфманн – театральный архитектор. Тогда еще про цены на окна пвх ничего не было известно, потому что такие окна еще не существовали, но особняк выглядит довольно добротно и богато, с ноткой старины. На вилле Хартенек (Villa Harteneck) обитал бывший шеф абвера – адмирал Канарис. Сейчас первый этаж виллы занимает посольство ЮАР, а остальные ее части отданы под частное владение. В 1985 году был открыт для посетителей прилегающий к вилле парк.</a:t>
            </a:r>
          </a:p>
          <a:p>
            <a:pPr marL="0" indent="0">
              <a:buNone/>
            </a:pPr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	Большинство 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туристов прибывает сюда не столько ради любования аристократическими виллами, сколько ради того, чтобы провести спокойный экологический туризм в Германии и отдохнуть. Здесь можно кататься на велосипеде, играть с детьми, совершать пробежки. Летом можно расслабиться на берегу одного из многочисленных озер, располагающихся неподалеку.</a:t>
            </a:r>
          </a:p>
          <a:p>
            <a:pPr marL="0" indent="0">
              <a:buNone/>
            </a:pPr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	Особой </a:t>
            </a:r>
            <a:r>
              <a:rPr lang="be-BY" sz="7200" dirty="0">
                <a:latin typeface="Times New Roman" pitchFamily="18" charset="0"/>
                <a:cs typeface="Times New Roman" pitchFamily="18" charset="0"/>
              </a:rPr>
              <a:t>популярностью пользуется пляж на берегу озера Ваннзее, имеющий протяженность в 1,5 км. Это не только уникальное место, а и природная достопримечательность Берлина, напоминающая, что в городе можно не только сломя голову носиться по делам и по бутикам, но и отдыхать в уютном милом местечке, не выезжая за пределы города. Пляж хорошо оборудован: есть зонтики, шезлонги, а чистая вода, песок и солнце создают атмосферу отдыха на берегу моря.</a:t>
            </a:r>
          </a:p>
          <a:p>
            <a:endParaRPr lang="be-BY" sz="7200" b="1" dirty="0"/>
          </a:p>
        </p:txBody>
      </p:sp>
    </p:spTree>
    <p:extLst>
      <p:ext uri="{BB962C8B-B14F-4D97-AF65-F5344CB8AC3E}">
        <p14:creationId xmlns:p14="http://schemas.microsoft.com/office/powerpoint/2010/main" val="27305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isyaGT\Desktop\Лес Груневальд в Германии – природная достопримечательность, полная архитектурных объектов_files\Grunwald-forest-in-Ber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isyaGT\Desktop\Лес Груневальд в Германии – природная достопримечательность, полная архитектурных объектов_files\Grunewald-Neuer-Schildhornw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30" y="-6538"/>
            <a:ext cx="9559330" cy="71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isyaGT\Desktop\Лес Груневальд в Германии – природная достопримечательность, полная архитектурных объектов_files\Uferwanderweg-Grunewald-am-Hubertuss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016" y="-6539"/>
            <a:ext cx="9557016" cy="71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nisyaGT\Desktop\Лес Груневальд в Германии – природная достопримечательность, полная архитектурных объектов_files\Villa-am-Norduf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29" y="-43892"/>
            <a:ext cx="9559330" cy="72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5366BA-9341-4133-9157-D571448EE87E}"/>
</file>

<file path=customXml/itemProps2.xml><?xml version="1.0" encoding="utf-8"?>
<ds:datastoreItem xmlns:ds="http://schemas.openxmlformats.org/officeDocument/2006/customXml" ds:itemID="{C515AFB0-EC05-4068-90D5-CF43A6B602CF}"/>
</file>

<file path=customXml/itemProps3.xml><?xml version="1.0" encoding="utf-8"?>
<ds:datastoreItem xmlns:ds="http://schemas.openxmlformats.org/officeDocument/2006/customXml" ds:itemID="{F24DE6AE-713D-41AD-B84F-FB4C936BCCBC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294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Экологический туризм Германии</vt:lpstr>
      <vt:lpstr>Презентация PowerPoint</vt:lpstr>
      <vt:lpstr>Заповедник Шпревальд</vt:lpstr>
      <vt:lpstr>Презентация PowerPoint</vt:lpstr>
      <vt:lpstr>Природный заповедник Боберджер в Гамбурге </vt:lpstr>
      <vt:lpstr>Презентация PowerPoint</vt:lpstr>
      <vt:lpstr>Презентация PowerPoint</vt:lpstr>
      <vt:lpstr>Лес Груневальд </vt:lpstr>
      <vt:lpstr>Презентация PowerPoint</vt:lpstr>
      <vt:lpstr>Бад Киссинген</vt:lpstr>
      <vt:lpstr>Презентация PowerPoint</vt:lpstr>
      <vt:lpstr>Спасибо за внимание!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туризм Германии</dc:title>
  <dc:creator>AnisyaGT</dc:creator>
  <cp:lastModifiedBy>AnisyaGT</cp:lastModifiedBy>
  <cp:revision>6</cp:revision>
  <dcterms:created xsi:type="dcterms:W3CDTF">2013-12-08T14:23:20Z</dcterms:created>
  <dcterms:modified xsi:type="dcterms:W3CDTF">2013-12-08T15:19:50Z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